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20" r:id="rId4"/>
    <p:sldMasterId id="2147483732" r:id="rId5"/>
    <p:sldMasterId id="2147483744" r:id="rId6"/>
  </p:sldMasterIdLst>
  <p:notesMasterIdLst>
    <p:notesMasterId r:id="rId13"/>
  </p:notesMasterIdLst>
  <p:sldIdLst>
    <p:sldId id="262" r:id="rId7"/>
    <p:sldId id="258" r:id="rId8"/>
    <p:sldId id="257" r:id="rId9"/>
    <p:sldId id="263" r:id="rId10"/>
    <p:sldId id="264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AB18E-D0A2-4507-B28B-94FB65DF5288}" type="datetimeFigureOut">
              <a:rPr lang="en-AU" smtClean="0"/>
              <a:t>12/08/2015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C9143-5C85-4BDA-ADF5-0C20990541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062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62948-B09C-43A5-B57B-7F75F437DA94}" type="slidenum">
              <a:rPr lang="en-AU" altLang="en-US">
                <a:solidFill>
                  <a:srgbClr val="000000"/>
                </a:solidFill>
              </a:rPr>
              <a:pPr/>
              <a:t>5</a:t>
            </a:fld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89190" tIns="44595" rIns="89190" bIns="44595"/>
          <a:lstStyle/>
          <a:p>
            <a:r>
              <a:rPr lang="en-US" altLang="en-US"/>
              <a:t>Noise is measured in decibels</a:t>
            </a:r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r>
              <a:rPr lang="en-US" altLang="en-US"/>
              <a:t>dB(A) means the A weighted decibel level</a:t>
            </a:r>
          </a:p>
          <a:p>
            <a:endParaRPr lang="en-US" altLang="en-US"/>
          </a:p>
          <a:p>
            <a:r>
              <a:rPr lang="en-US" altLang="en-US"/>
              <a:t>Why do you hear more guitar solos? </a:t>
            </a:r>
          </a:p>
          <a:p>
            <a:endParaRPr lang="en-US" altLang="en-US"/>
          </a:p>
          <a:p>
            <a:r>
              <a:rPr lang="en-US" altLang="en-US"/>
              <a:t>The human ear hears some frequencies better than others.</a:t>
            </a:r>
          </a:p>
          <a:p>
            <a:r>
              <a:rPr lang="en-US" altLang="en-US"/>
              <a:t>The best frequencies for the human ear are in the middle on your stereo 500, 1000 and 2000 Hz and in the high ranges up to 8000Hz.</a:t>
            </a:r>
          </a:p>
          <a:p>
            <a:endParaRPr lang="en-US" altLang="en-US"/>
          </a:p>
          <a:p>
            <a:r>
              <a:rPr lang="en-US" altLang="en-US"/>
              <a:t>The low ranges down to 32Hz are very hard to hear but they will carry and set up a kind of vibration.  Teenager in car bass goes through the windows</a:t>
            </a:r>
          </a:p>
        </p:txBody>
      </p:sp>
    </p:spTree>
    <p:extLst>
      <p:ext uri="{BB962C8B-B14F-4D97-AF65-F5344CB8AC3E}">
        <p14:creationId xmlns:p14="http://schemas.microsoft.com/office/powerpoint/2010/main" val="290104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82F4-F081-47B4-8A54-C58903A999AD}" type="datetimeFigureOut">
              <a:rPr lang="en-AU" smtClean="0"/>
              <a:t>12/08/2015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5607-738B-436D-82BE-C13ECBF308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4595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82F4-F081-47B4-8A54-C58903A999AD}" type="datetimeFigureOut">
              <a:rPr lang="en-AU" smtClean="0"/>
              <a:t>12/08/2015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5607-738B-436D-82BE-C13ECBF308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829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82F4-F081-47B4-8A54-C58903A999AD}" type="datetimeFigureOut">
              <a:rPr lang="en-AU" smtClean="0"/>
              <a:t>12/08/2015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5607-738B-436D-82BE-C13ECBF308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6402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F6F30-8BD7-4A27-AB77-B593F70C084A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52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1C4EE-4FB6-479F-A9DA-3B8751A53578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54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74946-90BF-4726-841B-6984DF6267B6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03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B419C-AA63-48B9-AFF7-A1D6E1B21EE9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25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09FBC-CD3A-4E04-B138-8602C5806BE9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09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BF894-92BA-48CF-A1F5-D6EC3FBBAAB6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21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0C3C0-ECBC-404E-8611-AF29D680DE4F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4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F8D9C-D76C-4347-A642-75ABB6CCF1B0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6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82F4-F081-47B4-8A54-C58903A999AD}" type="datetimeFigureOut">
              <a:rPr lang="en-AU" smtClean="0"/>
              <a:t>12/08/2015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5607-738B-436D-82BE-C13ECBF308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3831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46E4A-886B-4BB0-85F0-80167B89A004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3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6380E-42F6-458A-875E-62045587674F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96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F8B7C-E230-4C75-803B-B7B9FD9DFA78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22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07283-F036-4A6D-A822-E3C16677F2A0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43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A9145-14AE-4DC6-848C-F56AFBBC3A74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85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4F129-4E6D-4BE4-A89F-3CF256177E42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86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2FA6E-6DA5-426A-B05F-400BA907E1BA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41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0BD17-4109-4880-B99A-BE910C782144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71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3DD9A-0401-4955-82EF-D909A23DE130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25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E2170-C44C-43A9-B696-8BF1BD4F6BA8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8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82F4-F081-47B4-8A54-C58903A999AD}" type="datetimeFigureOut">
              <a:rPr lang="en-AU" smtClean="0"/>
              <a:t>12/08/2015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5607-738B-436D-82BE-C13ECBF308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044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203C4-1B67-4DAA-A16B-654710AA7A91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76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6221B-3E03-435F-ABEB-418D1B6BFED4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67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4B8EA-A445-4C92-9863-3249A22220D1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994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BFC4C-71C2-4BA9-AE36-9708282FAE22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11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8C3-C5A6-4851-8CF1-89F0926177A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12/08/2015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E086-9BE4-48CD-9542-78353446D30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620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8C3-C5A6-4851-8CF1-89F0926177A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12/08/2015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E086-9BE4-48CD-9542-78353446D30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74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8C3-C5A6-4851-8CF1-89F0926177A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12/08/2015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E086-9BE4-48CD-9542-78353446D30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767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8C3-C5A6-4851-8CF1-89F0926177A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12/08/2015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E086-9BE4-48CD-9542-78353446D30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452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8C3-C5A6-4851-8CF1-89F0926177A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12/08/2015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E086-9BE4-48CD-9542-78353446D30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684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8C3-C5A6-4851-8CF1-89F0926177A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12/08/2015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E086-9BE4-48CD-9542-78353446D30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4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82F4-F081-47B4-8A54-C58903A999AD}" type="datetimeFigureOut">
              <a:rPr lang="en-AU" smtClean="0"/>
              <a:t>12/08/2015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5607-738B-436D-82BE-C13ECBF308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83324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8C3-C5A6-4851-8CF1-89F0926177A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12/08/2015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E086-9BE4-48CD-9542-78353446D30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922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8C3-C5A6-4851-8CF1-89F0926177A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12/08/2015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E086-9BE4-48CD-9542-78353446D30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450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8C3-C5A6-4851-8CF1-89F0926177A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12/08/2015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E086-9BE4-48CD-9542-78353446D30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897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8C3-C5A6-4851-8CF1-89F0926177A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12/08/2015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E086-9BE4-48CD-9542-78353446D30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413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8C3-C5A6-4851-8CF1-89F0926177A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12/08/2015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E086-9BE4-48CD-9542-78353446D30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947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54A16E-5164-43A0-8F30-361814156BD9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517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6A0CD-5E0B-4FF4-A6DD-13D3751A1AD1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568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922DF-064C-4374-9DF7-0E38458F6F93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125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9D427-8487-4CA6-8D3B-85ED2C7D725B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505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8D36-9BF2-46EC-B536-0E30D5988182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82F4-F081-47B4-8A54-C58903A999AD}" type="datetimeFigureOut">
              <a:rPr lang="en-AU" smtClean="0"/>
              <a:t>12/08/2015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5607-738B-436D-82BE-C13ECBF308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66972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085139-9D9D-461D-84CD-048CBF9A5E8F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207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A43F0-8CCD-45AC-AA16-0F950CD9AE79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473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AFB36-0ED0-4CE0-A1DA-6110E39363C6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416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2DB16-D605-4804-8CAB-FF58ECBAEDC7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873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3C1A4-A5C7-475F-B6BD-BD79994EC884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865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66ACC-DE05-4974-8CB9-CAB915A700F4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748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5ACB9-8532-4BFD-97F8-206CE8741909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25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275B0-307C-4180-867C-74A66A884177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871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3FB92-9B08-429E-98B2-AD1C6FFAEAD0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896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B9DFF-2151-470A-B6D6-925E6D7A4610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9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82F4-F081-47B4-8A54-C58903A999AD}" type="datetimeFigureOut">
              <a:rPr lang="en-AU" smtClean="0"/>
              <a:t>12/08/2015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5607-738B-436D-82BE-C13ECBF308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5802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9ED95-22C1-4FCF-A24F-2E7C1BF16883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052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D6FF2-4D3C-40DB-9DBF-CC7420F4DC3F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676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5D623-7E87-4E55-AE10-D398EBBF2674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507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39683-51C3-4B75-8A0D-D73E281289E6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077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BB1B3-1D9B-475A-8258-9FB733DAEF06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595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F5D8A-D300-4D01-A025-DB0C61842D41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046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0F82F-E9CC-412E-918B-DE63E3F7DF4E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5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82F4-F081-47B4-8A54-C58903A999AD}" type="datetimeFigureOut">
              <a:rPr lang="en-AU" smtClean="0"/>
              <a:t>12/08/2015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5607-738B-436D-82BE-C13ECBF308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068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82F4-F081-47B4-8A54-C58903A999AD}" type="datetimeFigureOut">
              <a:rPr lang="en-AU" smtClean="0"/>
              <a:t>12/08/2015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5607-738B-436D-82BE-C13ECBF308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496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82F4-F081-47B4-8A54-C58903A999AD}" type="datetimeFigureOut">
              <a:rPr lang="en-AU" smtClean="0"/>
              <a:t>12/08/2015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5607-738B-436D-82BE-C13ECBF308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371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382F4-F081-47B4-8A54-C58903A999AD}" type="datetimeFigureOut">
              <a:rPr lang="en-AU" smtClean="0"/>
              <a:t>12/08/2015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25607-738B-436D-82BE-C13ECBF308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949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96200" y="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6E86AC-2B30-4D0E-B96D-3E432AF57591}" type="slidenum">
              <a:rPr lang="en-AU" altLang="en-US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70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1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DCEA50-653C-4B6C-AD48-77E2EA76DB49}" type="slidenum">
              <a:rPr lang="en-AU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6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78C3-C5A6-4851-8CF1-89F0926177A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12/08/2015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0E086-9BE4-48CD-9542-78353446D30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1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10200" y="0"/>
            <a:ext cx="3733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60E797-F5C3-41B6-B877-076FE90E6115}" type="slidenum">
              <a:rPr lang="en-AU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9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499A0B-6DED-4A5C-A5DF-D08A0620EFBE}" type="slidenum">
              <a:rPr lang="en-AU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7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1292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 smtClean="0">
                <a:solidFill>
                  <a:prstClr val="white"/>
                </a:solidFill>
              </a:rPr>
              <a:t>Sample Training Presentation</a:t>
            </a:r>
            <a:endParaRPr lang="en-AU" sz="4800" b="1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2856" y="1253821"/>
            <a:ext cx="5700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prstClr val="white"/>
                </a:solidFill>
              </a:rPr>
              <a:t>Claus Environmental Engineering</a:t>
            </a:r>
          </a:p>
          <a:p>
            <a:pPr algn="ctr"/>
            <a:r>
              <a:rPr lang="en-AU" sz="2800" b="1" dirty="0" smtClean="0">
                <a:solidFill>
                  <a:prstClr val="white"/>
                </a:solidFill>
              </a:rPr>
              <a:t>eclaus@ozemail.com.au</a:t>
            </a:r>
            <a:endParaRPr lang="en-AU" sz="2800" b="1" dirty="0">
              <a:solidFill>
                <a:prstClr val="white"/>
              </a:solidFill>
            </a:endParaRPr>
          </a:p>
        </p:txBody>
      </p:sp>
      <p:pic>
        <p:nvPicPr>
          <p:cNvPr id="8" name="Picture 7" descr="2-Spill Kit.JPG"/>
          <p:cNvPicPr>
            <a:picLocks noChangeAspect="1"/>
          </p:cNvPicPr>
          <p:nvPr/>
        </p:nvPicPr>
        <p:blipFill rotWithShape="1">
          <a:blip r:embed="rId2" cstate="print"/>
          <a:srcRect l="19137" t="14959" r="37122" b="11408"/>
          <a:stretch/>
        </p:blipFill>
        <p:spPr>
          <a:xfrm>
            <a:off x="5768781" y="2612571"/>
            <a:ext cx="3375218" cy="4262747"/>
          </a:xfrm>
          <a:prstGeom prst="rect">
            <a:avLst/>
          </a:prstGeom>
        </p:spPr>
      </p:pic>
      <p:pic>
        <p:nvPicPr>
          <p:cNvPr id="10" name="Picture 9" descr="cattle grid too far from ro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t="7474" b="7474"/>
          <a:stretch/>
        </p:blipFill>
        <p:spPr bwMode="auto">
          <a:xfrm>
            <a:off x="-1" y="2612571"/>
            <a:ext cx="5844549" cy="426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21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5543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Saddam Hussein put a billion litres of Oil in the Persian Gulf during the 1991 Gulf War. </a:t>
            </a:r>
          </a:p>
        </p:txBody>
      </p:sp>
      <p:pic>
        <p:nvPicPr>
          <p:cNvPr id="58375" name="Picture 7" descr="sadd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/>
          <a:stretch>
            <a:fillRect/>
          </a:stretch>
        </p:blipFill>
        <p:spPr bwMode="auto">
          <a:xfrm>
            <a:off x="6157913" y="0"/>
            <a:ext cx="2986087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7" name="Picture 9" descr="Kuwait_burn_oilf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89"/>
          <a:stretch>
            <a:fillRect/>
          </a:stretch>
        </p:blipFill>
        <p:spPr bwMode="auto">
          <a:xfrm>
            <a:off x="0" y="2825750"/>
            <a:ext cx="9144000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539750" y="1628775"/>
            <a:ext cx="4895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doesn’t mean we can put even one Litre of oil into a stormdrain.</a:t>
            </a:r>
          </a:p>
        </p:txBody>
      </p:sp>
    </p:spTree>
    <p:extLst>
      <p:ext uri="{BB962C8B-B14F-4D97-AF65-F5344CB8AC3E}">
        <p14:creationId xmlns:p14="http://schemas.microsoft.com/office/powerpoint/2010/main" val="201481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07954" y="260352"/>
            <a:ext cx="5616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2400" b="1">
                <a:solidFill>
                  <a:srgbClr val="000099"/>
                </a:solidFill>
              </a:rPr>
              <a:t>How do we keep dirt off the street? </a:t>
            </a:r>
          </a:p>
        </p:txBody>
      </p:sp>
      <p:pic>
        <p:nvPicPr>
          <p:cNvPr id="57351" name="Picture 7" descr="sweeping str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3"/>
          <a:stretch>
            <a:fillRect/>
          </a:stretch>
        </p:blipFill>
        <p:spPr bwMode="auto">
          <a:xfrm>
            <a:off x="5724528" y="3"/>
            <a:ext cx="34194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940428" y="1412877"/>
            <a:ext cx="2016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/>
              <a:t>Sweeping roads</a:t>
            </a:r>
          </a:p>
        </p:txBody>
      </p:sp>
      <p:pic>
        <p:nvPicPr>
          <p:cNvPr id="57352" name="Picture 8" descr="mortdale-120706 009 conc truck 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52851"/>
            <a:ext cx="4140200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9" descr="cattle grid too far from r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4" b="7474"/>
          <a:stretch>
            <a:fillRect/>
          </a:stretch>
        </p:blipFill>
        <p:spPr bwMode="auto">
          <a:xfrm>
            <a:off x="0" y="3665539"/>
            <a:ext cx="5003800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0" descr="suck out sed bas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0463"/>
            <a:ext cx="3995739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1" descr="gravel surface at Cath clu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" t="18352" r="3047" b="20831"/>
          <a:stretch>
            <a:fillRect/>
          </a:stretch>
        </p:blipFill>
        <p:spPr bwMode="auto">
          <a:xfrm>
            <a:off x="5364165" y="1844678"/>
            <a:ext cx="3779837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5076828" y="6491289"/>
            <a:ext cx="1008063" cy="36933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/>
              <a:t>Dirt mat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3" y="6494463"/>
            <a:ext cx="900113" cy="36933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/>
              <a:t>Grates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3059115" y="3357563"/>
            <a:ext cx="2952751" cy="36933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/>
              <a:t>Gravel or crushed concrete</a:t>
            </a:r>
          </a:p>
        </p:txBody>
      </p:sp>
    </p:spTree>
    <p:extLst>
      <p:ext uri="{BB962C8B-B14F-4D97-AF65-F5344CB8AC3E}">
        <p14:creationId xmlns:p14="http://schemas.microsoft.com/office/powerpoint/2010/main" val="240539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50" grpId="0" animBg="1"/>
      <p:bldP spid="57356" grpId="0" animBg="1"/>
      <p:bldP spid="573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1204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258888" y="1484313"/>
          <a:ext cx="6619875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urboCAD Drawing" r:id="rId3" imgW="6619875" imgH="4448175" progId="TurboCAD.Drawing.4">
                  <p:embed/>
                </p:oleObj>
              </mc:Choice>
              <mc:Fallback>
                <p:oleObj name="TurboCAD Drawing" r:id="rId3" imgW="6619875" imgH="4448175" progId="TurboCAD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484313"/>
                        <a:ext cx="6619875" cy="444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 Box 4"/>
          <p:cNvSpPr txBox="1">
            <a:spLocks noChangeArrowheads="1"/>
          </p:cNvSpPr>
          <p:nvPr/>
        </p:nvSpPr>
        <p:spPr bwMode="auto">
          <a:xfrm rot="-620921">
            <a:off x="4572000" y="1333500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3m maximum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827088" y="1771650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Flow Direction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948488" y="3860800"/>
            <a:ext cx="1416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Buried 0.6m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042988" y="5084763"/>
            <a:ext cx="32702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Geofabric buried 100mm deep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and 150mm curled back,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250mm min buried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68313" y="549275"/>
            <a:ext cx="286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336600"/>
                </a:solidFill>
              </a:rPr>
              <a:t>Silt Fences</a:t>
            </a:r>
          </a:p>
        </p:txBody>
      </p:sp>
    </p:spTree>
    <p:extLst>
      <p:ext uri="{BB962C8B-B14F-4D97-AF65-F5344CB8AC3E}">
        <p14:creationId xmlns:p14="http://schemas.microsoft.com/office/powerpoint/2010/main" val="37396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7950" y="1481138"/>
            <a:ext cx="541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990000"/>
                </a:solidFill>
                <a:latin typeface="Times New Roman" panose="02020603050405020304" pitchFamily="18" charset="0"/>
              </a:rPr>
              <a:t>Noise energy = decibels = dB</a:t>
            </a:r>
          </a:p>
        </p:txBody>
      </p:sp>
      <p:pic>
        <p:nvPicPr>
          <p:cNvPr id="3076" name="Picture 4" descr="clap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537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772400" y="47244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CC66"/>
                </a:solidFill>
                <a:latin typeface="Times New Roman" panose="02020603050405020304" pitchFamily="18" charset="0"/>
              </a:rPr>
              <a:t>2000 Hz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7950" y="260350"/>
            <a:ext cx="5410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990000"/>
                </a:solidFill>
                <a:latin typeface="Times New Roman" panose="02020603050405020304" pitchFamily="18" charset="0"/>
              </a:rPr>
              <a:t>The human ear hears some frequencies better than others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07950" y="2276475"/>
            <a:ext cx="5410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990000"/>
                </a:solidFill>
                <a:latin typeface="Times New Roman" panose="02020603050405020304" pitchFamily="18" charset="0"/>
              </a:rPr>
              <a:t>dB(A) = “A” weighted noise level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990000"/>
                </a:solidFill>
                <a:latin typeface="Times New Roman" panose="02020603050405020304" pitchFamily="18" charset="0"/>
              </a:rPr>
              <a:t>The A weighting = human ear</a:t>
            </a:r>
          </a:p>
        </p:txBody>
      </p:sp>
      <p:pic>
        <p:nvPicPr>
          <p:cNvPr id="3080" name="Picture 8" descr="entwhis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6313"/>
            <a:ext cx="4643438" cy="334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276600" y="6237288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CC66"/>
                </a:solidFill>
                <a:latin typeface="Times New Roman" panose="02020603050405020304" pitchFamily="18" charset="0"/>
              </a:rPr>
              <a:t>125 Hz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7596188" y="188913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CC66"/>
                </a:solidFill>
                <a:latin typeface="Times New Roman" panose="02020603050405020304" pitchFamily="18" charset="0"/>
              </a:rPr>
              <a:t>Clapton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771775" y="3716338"/>
            <a:ext cx="1658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CC66"/>
                </a:solidFill>
                <a:latin typeface="Times New Roman" panose="02020603050405020304" pitchFamily="18" charset="0"/>
              </a:rPr>
              <a:t>Entwhistle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787900" y="5484813"/>
            <a:ext cx="43561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990000"/>
                </a:solidFill>
                <a:latin typeface="Times New Roman" panose="02020603050405020304" pitchFamily="18" charset="0"/>
              </a:rPr>
              <a:t>Why are there more electric guitar solos than bass solos?</a:t>
            </a:r>
          </a:p>
        </p:txBody>
      </p:sp>
    </p:spTree>
    <p:extLst>
      <p:ext uri="{BB962C8B-B14F-4D97-AF65-F5344CB8AC3E}">
        <p14:creationId xmlns:p14="http://schemas.microsoft.com/office/powerpoint/2010/main" val="113629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8" grpId="0"/>
      <p:bldP spid="30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1433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srgbClr val="000000"/>
              </a:solidFill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539750" y="404813"/>
          <a:ext cx="7272338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urboCAD Drawing" r:id="rId3" imgW="8162925" imgH="4324350" progId="TurboCAD.Drawing.4">
                  <p:embed/>
                </p:oleObj>
              </mc:Choice>
              <mc:Fallback>
                <p:oleObj name="TurboCAD Drawing" r:id="rId3" imgW="8162925" imgH="4324350" progId="TurboCAD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04813"/>
                        <a:ext cx="7272338" cy="385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2620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2293" name="Group 5"/>
          <p:cNvGraphicFramePr>
            <a:graphicFrameLocks noGrp="1"/>
          </p:cNvGraphicFramePr>
          <p:nvPr/>
        </p:nvGraphicFramePr>
        <p:xfrm>
          <a:off x="539750" y="4652963"/>
          <a:ext cx="7958138" cy="1512889"/>
        </p:xfrm>
        <a:graphic>
          <a:graphicData uri="http://schemas.openxmlformats.org/drawingml/2006/table">
            <a:tbl>
              <a:tblPr/>
              <a:tblGrid>
                <a:gridCol w="2638425"/>
                <a:gridCol w="1085850"/>
                <a:gridCol w="1411288"/>
                <a:gridCol w="1411287"/>
                <a:gridCol w="1411288"/>
              </a:tblGrid>
              <a:tr h="303213"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Find Noise level at Flat A with the combined noise of the Equipment and the Truck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60 dB(A) + 62 dB(A) =  ________</a:t>
                      </a:r>
                      <a:endParaRPr kumimoji="0" lang="en-A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Distance (m)</a:t>
                      </a:r>
                      <a:endParaRPr kumimoji="0" lang="en-A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Noise Level dB(A)</a:t>
                      </a:r>
                      <a:endParaRPr kumimoji="0" lang="en-A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Distance (m)</a:t>
                      </a:r>
                      <a:endParaRPr kumimoji="0" lang="en-A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Noise Level dB(A)</a:t>
                      </a:r>
                      <a:endParaRPr kumimoji="0" lang="en-A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A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kumimoji="0" lang="en-A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A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kumimoji="0" lang="en-A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A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kumimoji="0" lang="en-A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en-A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kumimoji="0" lang="en-A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A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kumimoji="0" lang="en-A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kumimoji="0" lang="en-A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kumimoji="0" lang="en-A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en-A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kumimoji="0" lang="en-A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27" name="Rectangle 39"/>
          <p:cNvSpPr>
            <a:spLocks noChangeArrowheads="1"/>
          </p:cNvSpPr>
          <p:nvPr/>
        </p:nvSpPr>
        <p:spPr bwMode="auto">
          <a:xfrm>
            <a:off x="0" y="4237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2268538" y="5300663"/>
            <a:ext cx="5762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en-US" sz="2600" b="1" smtClean="0">
                <a:solidFill>
                  <a:srgbClr val="FF0000"/>
                </a:solidFill>
              </a:rPr>
              <a:t>64</a:t>
            </a:r>
          </a:p>
        </p:txBody>
      </p:sp>
    </p:spTree>
    <p:extLst>
      <p:ext uri="{BB962C8B-B14F-4D97-AF65-F5344CB8AC3E}">
        <p14:creationId xmlns:p14="http://schemas.microsoft.com/office/powerpoint/2010/main" val="36133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1269</TotalTime>
  <Words>273</Words>
  <Application>Microsoft Office PowerPoint</Application>
  <PresentationFormat>On-screen Show (4:3)</PresentationFormat>
  <Paragraphs>60</Paragraphs>
  <Slides>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1_Default Design</vt:lpstr>
      <vt:lpstr>Default Design</vt:lpstr>
      <vt:lpstr>1_Office Theme</vt:lpstr>
      <vt:lpstr>2_Default Design</vt:lpstr>
      <vt:lpstr>3_Default Design</vt:lpstr>
      <vt:lpstr>TurboCAD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Claus</dc:creator>
  <cp:lastModifiedBy>Eric Claus</cp:lastModifiedBy>
  <cp:revision>7</cp:revision>
  <dcterms:created xsi:type="dcterms:W3CDTF">2015-07-26T20:53:59Z</dcterms:created>
  <dcterms:modified xsi:type="dcterms:W3CDTF">2015-08-12T02:35:19Z</dcterms:modified>
</cp:coreProperties>
</file>